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67" r:id="rId5"/>
    <p:sldId id="270" r:id="rId6"/>
    <p:sldId id="271" r:id="rId7"/>
    <p:sldId id="272" r:id="rId8"/>
    <p:sldId id="268" r:id="rId9"/>
    <p:sldId id="273" r:id="rId10"/>
    <p:sldId id="274" r:id="rId11"/>
    <p:sldId id="269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80" d="100"/>
          <a:sy n="80" d="100"/>
        </p:scale>
        <p:origin x="-123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4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a map of your country.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6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a picture of one of the points</a:t>
            </a:r>
            <a:r>
              <a:rPr lang="en-US" baseline="0" dirty="0"/>
              <a:t> of interest for your country.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6/4/2019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opak.gr/" TargetMode="External"/><Relationship Id="rId4" Type="http://schemas.openxmlformats.org/officeDocument/2006/relationships/hyperlink" Target="http://www.sea-seek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Greece-</a:t>
            </a:r>
            <a:r>
              <a:rPr lang="el-GR" dirty="0"/>
              <a:t>ε</a:t>
            </a:r>
            <a:r>
              <a:rPr lang="en-US" dirty="0" err="1"/>
              <a:t>llada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Primary school of </a:t>
            </a:r>
            <a:r>
              <a:rPr lang="en-US" sz="2400" dirty="0" err="1"/>
              <a:t>Nea</a:t>
            </a:r>
            <a:r>
              <a:rPr lang="en-US" sz="2400" dirty="0"/>
              <a:t> </a:t>
            </a:r>
            <a:r>
              <a:rPr lang="en-US" sz="2400" dirty="0" err="1"/>
              <a:t>Karvali</a:t>
            </a:r>
            <a:endParaRPr lang="en-US" sz="2400" dirty="0"/>
          </a:p>
        </p:txBody>
      </p:sp>
      <p:pic>
        <p:nvPicPr>
          <p:cNvPr id="4" name="Picture 4" descr="http://kavala.holiday-in-greece.net/nea_karvali/pics/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1538" y="3500438"/>
            <a:ext cx="7143800" cy="2645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71472" y="1785926"/>
            <a:ext cx="764386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http://el.wikipedia.org</a:t>
            </a:r>
            <a:endParaRPr lang="en-US" dirty="0"/>
          </a:p>
          <a:p>
            <a:r>
              <a:rPr lang="en-US" dirty="0">
                <a:hlinkClick r:id="rId4"/>
              </a:rPr>
              <a:t>www.sea-seek.com</a:t>
            </a:r>
            <a:endParaRPr lang="en-US" dirty="0"/>
          </a:p>
          <a:p>
            <a:r>
              <a:rPr lang="en-US" dirty="0">
                <a:hlinkClick r:id="rId5"/>
              </a:rPr>
              <a:t>www.opak.gr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 algn="r">
              <a:buNone/>
            </a:pPr>
            <a:r>
              <a:rPr lang="en-US" dirty="0"/>
              <a:t>Made by : </a:t>
            </a:r>
            <a:r>
              <a:rPr lang="en-US" dirty="0" err="1"/>
              <a:t>Alexandros</a:t>
            </a:r>
            <a:r>
              <a:rPr lang="en-US" dirty="0"/>
              <a:t> </a:t>
            </a:r>
            <a:r>
              <a:rPr lang="en-US" dirty="0" err="1" smtClean="0"/>
              <a:t>Iosifidis</a:t>
            </a:r>
            <a:endParaRPr lang="en-US" dirty="0"/>
          </a:p>
          <a:p>
            <a:pPr algn="r">
              <a:buNone/>
            </a:pPr>
            <a:r>
              <a:rPr lang="en-US" smtClean="0"/>
              <a:t>Despina</a:t>
            </a:r>
            <a:r>
              <a:rPr lang="en-US" dirty="0" smtClean="0"/>
              <a:t> </a:t>
            </a:r>
            <a:r>
              <a:rPr lang="en-US" dirty="0" err="1"/>
              <a:t>Iosifidou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285984" y="2571744"/>
            <a:ext cx="3034680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200" b="1" dirty="0"/>
              <a:t>Ευχαριστούμε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 rot="2119996">
            <a:off x="2850395" y="4980755"/>
            <a:ext cx="1651992" cy="74868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Tack</a:t>
            </a:r>
            <a:endParaRPr lang="el-GR" sz="3200" b="1" dirty="0"/>
          </a:p>
          <a:p>
            <a:pPr>
              <a:buNone/>
            </a:pPr>
            <a:endParaRPr lang="el-GR" dirty="0"/>
          </a:p>
        </p:txBody>
      </p:sp>
      <p:sp>
        <p:nvSpPr>
          <p:cNvPr id="5" name="3 - Θέση περιεχομένου"/>
          <p:cNvSpPr txBox="1">
            <a:spLocks/>
          </p:cNvSpPr>
          <p:nvPr/>
        </p:nvSpPr>
        <p:spPr>
          <a:xfrm rot="20740649">
            <a:off x="6802092" y="1632442"/>
            <a:ext cx="1876520" cy="800505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r>
              <a:rPr lang="ar-AE" sz="3200" b="1" dirty="0"/>
              <a:t>شكرا لك</a:t>
            </a:r>
            <a:endParaRPr lang="el-GR" sz="32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3 - Θέση περιεχομένου"/>
          <p:cNvSpPr txBox="1">
            <a:spLocks/>
          </p:cNvSpPr>
          <p:nvPr/>
        </p:nvSpPr>
        <p:spPr>
          <a:xfrm>
            <a:off x="3714744" y="3714752"/>
            <a:ext cx="1865218" cy="748680"/>
          </a:xfrm>
          <a:prstGeom prst="rect">
            <a:avLst/>
          </a:prstGeom>
        </p:spPr>
        <p:txBody>
          <a:bodyPr vert="horz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shade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Ďakujem</a:t>
            </a:r>
            <a:endParaRPr kumimoji="0" lang="el-GR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3 - Θέση περιεχομένου"/>
          <p:cNvSpPr txBox="1">
            <a:spLocks/>
          </p:cNvSpPr>
          <p:nvPr/>
        </p:nvSpPr>
        <p:spPr>
          <a:xfrm rot="1801316">
            <a:off x="5925128" y="4469210"/>
            <a:ext cx="2897330" cy="77716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fontAlgn="t"/>
            <a:r>
              <a:rPr lang="en-US" sz="2800" dirty="0" err="1"/>
              <a:t>Teşekkür</a:t>
            </a:r>
            <a:r>
              <a:rPr lang="en-US" sz="2800" dirty="0"/>
              <a:t> </a:t>
            </a:r>
            <a:r>
              <a:rPr lang="en-US" sz="2800" dirty="0" err="1"/>
              <a:t>ederim</a:t>
            </a:r>
            <a:endParaRPr lang="en-US" sz="35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35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>
          <a:xfrm rot="20154560">
            <a:off x="228184" y="4317886"/>
            <a:ext cx="2508772" cy="74868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fontAlgn="t"/>
            <a:r>
              <a:rPr lang="en-US" sz="3200" dirty="0" err="1"/>
              <a:t>Faleminderit</a:t>
            </a:r>
            <a:endParaRPr lang="el-GR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 rot="1769031">
            <a:off x="240788" y="1856018"/>
            <a:ext cx="1989117" cy="700194"/>
          </a:xfrm>
          <a:prstGeom prst="rect">
            <a:avLst/>
          </a:prstGeom>
        </p:spPr>
        <p:txBody>
          <a:bodyPr vert="horz" rtlCol="0">
            <a:normAutofit fontScale="92500"/>
          </a:bodyPr>
          <a:lstStyle/>
          <a:p>
            <a:r>
              <a:rPr lang="en-US" sz="3500" dirty="0"/>
              <a:t>Thank you</a:t>
            </a:r>
            <a:endParaRPr lang="el-GR" sz="35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3 - Θέση περιεχομένου"/>
          <p:cNvSpPr txBox="1">
            <a:spLocks/>
          </p:cNvSpPr>
          <p:nvPr/>
        </p:nvSpPr>
        <p:spPr>
          <a:xfrm rot="977239">
            <a:off x="3429390" y="1716805"/>
            <a:ext cx="1651992" cy="74868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fontAlgn="t"/>
            <a:r>
              <a:rPr lang="en-US" sz="3200" dirty="0"/>
              <a:t>Spa</a:t>
            </a:r>
            <a:r>
              <a:rPr lang="en-US" sz="2800" dirty="0"/>
              <a:t>s</a:t>
            </a:r>
            <a:endParaRPr lang="el-GR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3 - Θέση περιεχομένου"/>
          <p:cNvSpPr txBox="1">
            <a:spLocks/>
          </p:cNvSpPr>
          <p:nvPr/>
        </p:nvSpPr>
        <p:spPr>
          <a:xfrm rot="2119996">
            <a:off x="5136411" y="4766441"/>
            <a:ext cx="1651992" cy="74868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solidFill>
                  <a:schemeClr val="accent6">
                    <a:shade val="10000"/>
                  </a:schemeClr>
                </a:solidFill>
                <a:latin typeface="+mj-lt"/>
              </a:rPr>
              <a:t>Gracia</a:t>
            </a:r>
            <a:r>
              <a:rPr lang="en-US" sz="2800" b="1" dirty="0" smtClean="0">
                <a:solidFill>
                  <a:schemeClr val="accent6">
                    <a:shade val="10000"/>
                  </a:schemeClr>
                </a:solidFill>
                <a:latin typeface="+mj-lt"/>
              </a:rPr>
              <a:t>s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shade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286644" y="3143248"/>
            <a:ext cx="1348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Kiitos</a:t>
            </a:r>
            <a:endParaRPr lang="el-G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Location of </a:t>
            </a:r>
            <a:r>
              <a:rPr lang="en-US" dirty="0" err="1"/>
              <a:t>greece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country is in the Southeast Europe, in the Balkan peninsula. </a:t>
            </a:r>
          </a:p>
          <a:p>
            <a:endParaRPr lang="en-US" dirty="0"/>
          </a:p>
          <a:p>
            <a:r>
              <a:rPr lang="en-US" dirty="0"/>
              <a:t>Our flag:</a:t>
            </a:r>
          </a:p>
        </p:txBody>
      </p:sp>
      <p:pic>
        <p:nvPicPr>
          <p:cNvPr id="18434" name="Picture 2" descr="File:EU-Greec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3987796" cy="3355789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429256" y="5286388"/>
            <a:ext cx="24288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Greece</a:t>
            </a:r>
            <a:endParaRPr lang="el-GR" sz="2000" b="1" cap="none" spc="0" dirty="0">
              <a:ln w="19050">
                <a:solidFill>
                  <a:srgbClr val="FF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6500826" y="485776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Picture 2" descr="File:Flag of Greece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643446"/>
            <a:ext cx="1785950" cy="11906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school is located in </a:t>
            </a:r>
            <a:r>
              <a:rPr lang="en-US" dirty="0" err="1"/>
              <a:t>Nea</a:t>
            </a:r>
            <a:r>
              <a:rPr lang="en-US" dirty="0"/>
              <a:t> </a:t>
            </a:r>
            <a:r>
              <a:rPr lang="en-US" dirty="0" err="1"/>
              <a:t>karvali</a:t>
            </a:r>
            <a:r>
              <a:rPr lang="en-US" dirty="0"/>
              <a:t>, </a:t>
            </a:r>
            <a:r>
              <a:rPr lang="en-US" dirty="0" err="1"/>
              <a:t>kavala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school is in </a:t>
            </a:r>
            <a:r>
              <a:rPr lang="en-US" dirty="0" err="1"/>
              <a:t>Nea</a:t>
            </a:r>
            <a:r>
              <a:rPr lang="en-US" dirty="0"/>
              <a:t> </a:t>
            </a:r>
            <a:r>
              <a:rPr lang="en-US" dirty="0" err="1"/>
              <a:t>Karvali</a:t>
            </a:r>
            <a:r>
              <a:rPr lang="en-US" dirty="0"/>
              <a:t>, a village near </a:t>
            </a:r>
            <a:r>
              <a:rPr lang="en-US" dirty="0" err="1"/>
              <a:t>Kavala</a:t>
            </a:r>
            <a:r>
              <a:rPr lang="en-US" dirty="0"/>
              <a:t> which is a beautiful town in the North East part of Greece. </a:t>
            </a:r>
            <a:endParaRPr lang="el-GR" dirty="0"/>
          </a:p>
        </p:txBody>
      </p:sp>
      <p:pic>
        <p:nvPicPr>
          <p:cNvPr id="32770" name="Picture 2" descr="http://t3.gstatic.com/images?q=tbn:ANd9GcS6OXgjre8MstkfTPHj1SZvuJRD2JjHEMpJ8LTIlNHc9sRZrkvy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143380"/>
            <a:ext cx="1857388" cy="1768557"/>
          </a:xfrm>
          <a:prstGeom prst="rect">
            <a:avLst/>
          </a:prstGeom>
          <a:noFill/>
        </p:spPr>
      </p:pic>
      <p:pic>
        <p:nvPicPr>
          <p:cNvPr id="32774" name="Picture 6" descr="http://t2.gstatic.com/images?q=tbn:ANd9GcT-N9IyE2XjStJDonc1ni99soBzCzUv7OoG9qZ54mqu6AIB4d5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288026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85720" y="4857759"/>
            <a:ext cx="7929618" cy="100013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/>
              <a:t>Nea</a:t>
            </a:r>
            <a:r>
              <a:rPr lang="en-US" dirty="0"/>
              <a:t> </a:t>
            </a:r>
            <a:r>
              <a:rPr lang="en-US" dirty="0" err="1"/>
              <a:t>Karvali</a:t>
            </a:r>
            <a:r>
              <a:rPr lang="en-US" dirty="0"/>
              <a:t> is a coastal , beautiful village and there are many interesting sights to visit. Our grandparents were repatriated from Asia Minor in 1924. So we are sensitive to issues of refugees!!!</a:t>
            </a:r>
            <a:endParaRPr lang="el-GR" dirty="0"/>
          </a:p>
        </p:txBody>
      </p:sp>
      <p:pic>
        <p:nvPicPr>
          <p:cNvPr id="34818" name="Picture 2" descr="http://www.opak.gr/portal/images/morfeoshow/____________-6696/big/SA2_0315%CE%91%CE%BD%CE%AC%CE%BB%CF%85%CF%83%CE%B7%CE%BF%CE%B8%CF%8C%CE%BD%CE%B7%CF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072098" cy="3368191"/>
          </a:xfrm>
          <a:prstGeom prst="rect">
            <a:avLst/>
          </a:prstGeom>
          <a:noFill/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Nea</a:t>
            </a:r>
            <a:r>
              <a:rPr lang="en-US" dirty="0"/>
              <a:t> </a:t>
            </a:r>
            <a:r>
              <a:rPr lang="en-US" dirty="0" err="1"/>
              <a:t>karvali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214414" y="4857760"/>
            <a:ext cx="2928958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  the church of</a:t>
            </a:r>
          </a:p>
          <a:p>
            <a:pPr>
              <a:buNone/>
            </a:pPr>
            <a:r>
              <a:rPr lang="en-US" dirty="0"/>
              <a:t>     St. </a:t>
            </a:r>
            <a:r>
              <a:rPr lang="en-US" dirty="0" err="1"/>
              <a:t>Grigorios</a:t>
            </a:r>
            <a:r>
              <a:rPr lang="en-US" dirty="0"/>
              <a:t>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33794" name="Picture 2" descr="http://www.opak.gr/portal/images/morfeoshow/____________-6696/big/SA2_1125%CE%91%CE%BD%CE%AC%CE%BB%CF%85%CF%83%CE%B7%CE%BF%CE%B8%CF%8C%CE%BD%CE%B7%CF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928802"/>
            <a:ext cx="3872782" cy="2571768"/>
          </a:xfrm>
          <a:prstGeom prst="rect">
            <a:avLst/>
          </a:prstGeom>
          <a:noFill/>
        </p:spPr>
      </p:pic>
      <p:pic>
        <p:nvPicPr>
          <p:cNvPr id="33796" name="Picture 4" descr="http://www.opak.gr/portal/images/morfeoshow/____________-6696/big/SA2_1119%CE%91%CE%BD%CE%AC%CE%BB%CF%85%CF%83%CE%B7%CE%BF%CE%B8%CF%8C%CE%BD%CE%B7%CF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3929091" cy="2646122"/>
          </a:xfrm>
          <a:prstGeom prst="rect">
            <a:avLst/>
          </a:prstGeom>
          <a:noFill/>
        </p:spPr>
      </p:pic>
      <p:sp>
        <p:nvSpPr>
          <p:cNvPr id="33798" name="AutoShape 6" descr="data:image/jpeg;base64,/9j/4AAQSkZJRgABAQAAAQABAAD/2wCEAAkGBhQSEBUUEhMUFRUVFRQXFBgVFxUVFxUXFBUXFBQUFRUYHCYeFxkjGRQUHy8gIycpLCwsFR4xNTAqNSYrLCkBCQoKDgwOFw8PFykcHBwpKSkpKSwpLCkpKSkpKSkpKSkpKSkpKSksKSwpKSkpKSkpKSwpLCwpLCwsLCkpLCwpLP/AABEIAMIBAwMBIgACEQEDEQH/xAAbAAABBQEBAAAAAAAAAAAAAAAEAAIDBQYBB//EAEcQAAEDAQQGCAIGBgoCAwAAAAEAAhEDBBIhMQUGQVFxgRMiMmGRobHBI9EzQlJy4fAUFWJzkrIHFiRDgqKjs8LxU2M00+L/xAAYAQEBAQEBAAAAAAAAAAAAAAABAAIDBP/EACERAQEBAQACAwEAAwEAAAAAAAABERICITFBUWETInED/9oADAMBAAIRAxEAPwD1GyvmpUPexvg0O/5lHseqnR1W90hj+9cPANb7K1YyYXZlI10ofSYAo1DuY8jiGmFIRBUOkT8JwO0Bv8RDfdCTMp3QADkIxxHz812+do8MfxU2Cic5USG1uBpvOBhrjwgHwKVKkWhoDjgBgcch4+aj0jjRfP2HRzBGCIunYfHHzzTgOFYjtDmOsPn5KG0Brn0yPtnEHHCm/CQpL5GY8MfxQ9YBz6Z+9iMD2YiRxRhG9YbQ7jgfEYHwCa0tnCWHwnl2SUO+vdIF9snIOIBPCNnIp5tH2gRxy8cvFGDSsDyKTJAIug4Z445H5qUhrsdvg7mM/FDaPZ8KnBI6je8dkbNnKFO79oT3jZ3xmOUqwh7C0hu8X6vcfpX8j5IxtQHbyOBQejm9Q3XA9ergf3r4E5jnKnvDJwjjiPHJQFArpcomgjsnkcfPP1S6aO0I9PH5wstJgV28mFyUoSQFdlRhchWE8vQukH9Qd1Skf9VimuofSH0Z7i0+DgfZODR4KUqAVE9GLT7yV5RpzSEF0OT1H0ia+unKkkwuPf3oWo871H0i1PAaJvFJNa7DakhPM7DrHaaIj4VVsk9YFjpJkm83DM/ZV1Zdfm5VaNWnvLYqt/y9b/Ks2E66nQ3Oj9YbPVMU6zCfsk3Xfwug+SJ0m7qCP/JS/wB1pPlK87qWVru0AeIBTqIez6OrVZEEC8XNEZQx8tHgnpY9LBSWIs+tVpZ2m0qo503eIkeQVpQ13pH6WnVpd93pG8iyTHEBa2BeW36M98DxIHupyMczgZw8Md+apbTrFZ3UyWVqbgHMkNcC7B4cep2pgExCqdIa21aktoN6Nv23gF5+63JvOeCrZA1OkNLUqDZqvDZyGbj91oxKyektaKlY/BaaQGAe6C8h2cDJuQ3qobZusXOJe45ueS5x5lThqxpxEyyyS55L3HNz+s47e0rGz6Uq0+zUdG53Xb4nEDgQh2JxQVzYdZQ0AOpkAAC9SIOWEljsPVXVj01Tqdh7XHd2H/wPieKxVxcezDYeKdDc2EtLI236u8HGq8mNu3YicRtnj8x8lgrJpOrTENqGMeq+Hsz3HLgCFcWbWc/3jCO9hvN4ljjIHcCUypo7wG9np8vdONYjMT3j5f8Aar7LpmnUwa4E7h2v4DDvIqcAHsmOHyy91rGdTtePqmO4e7Tl5KRlUjMcx8s/VC3TtE94z/DkVJTedhnuOB/DmFWGC21AclICg3VBtEHflykZ8E/pCO/yPyPks4dElCaUd8Gp9xx8BKeK8/jmoNItvUajd9N48WkKxaLlOvKBmIHAKVqrE6nAJzQk7BYacICjcQuOchLC7qcHPH8L3N9luQaMupr2RsXWlI1Ve0beKSRq9wSUnlgTwmpwWScupoTgFIk66uFOUENawsf2mg8Qom2At7D3t7ibw8HT5QjF0BRCB9VubWPHcS0+BkHxCC0hpOoG9VjmGeOEGSXYtGMK4hItQg2jat6k03gTdF7GYMYyu2q3imWNcO2SBG/DPxSraPY4yWid4wPIjFDV9Dklp6RxuGW3+uBkc+1sG1QF2fStN2TxwOHqi5wWVravvHZx4H2PzUmimup1R0ji1uMgkhuW3YjTjSUxh4+q4GclUVtYBTeWEAjCCDmDjwOaMs+mqTvrRxw88k6Bbm7wCiKGk6jIuvPcHy4cjN4cioWvByM8FxyUvbLrNH0jSO8dYexHg5WlHSlJ8Q9uJwxAM+oPGCsNaThAkZZFMYwfZH53ynqjHpGOwyNx+f8A2mzH7Pm38PJYey2+pT+jqOb+ycW/wu9oVxZNbnDCtTn9qmf+DjhyceC1oxo53iR3Y+X/AGk5stMGcCMcdm/PxQ9i0pRq/RvE/Z7Lv4HesIwt3ie8YH881Iyw1ZpsJESxpx72jaiwq7RVQ9BSxn4dOQcCOqPFFNeNnVO7Z4ZeCzjQrpE0uUBq7x4fLYkKk5K5WnuAQljZAd3VKnm8u90UAhbOetVG6p606bvdaScvXA5REJNKcAkOCSaK/BJZLwijrG8Z3Tyj0RtHWUfWYRwIPrCozY+5N/RSuEtdMjV0tOUnfWI+8I88kdStDXZOB4EFYboyF0Ep6WN6U5YilpF7cnOHMx4I6lrFUG0HiPlCehzWpTpVBR1m+0wcj7FG0tP0jnebxE+kp2DKsoToQ1K3U3ZPb4x6ogJDq6kkpEQuFqSRKgDr6LpuzYOIwPiFX19WW/VJb+e5XoScMFYtZR+jbRSktdIGOB9ckyza1VB2xPEfKFqqo6p4H0Xn1Jh/OKzfRntp6OnmVMIIPiFYUamKz9goxjCu7IceRTFRzqzQBeIEmBO9OLNx91ndcrV0dna6P74DOM2uKzdi1nuxdfdnZebGZGUxmCnQ9DeN4R1k05Wp9moXD7L+uPPrDkVjrHraT2gD3jA/Iq2oaYpv3jiPdWpo26wMqWU0azXsmm5ofTLjGBDT1SHtOWU8VH/RnYxSs1QGq50PE9K5xjqicHOIbjJ5qooPBbg4HPbO1KtQa7tAHzjgcwtanobKwcJaQRsIIe3AwYI/BOB3jmFUavWhtOyN6whpcMdnWMY7M9qtBaQROI2yAYPMD1W4BLXHj6/L0Q9N46SoN5af8gb/AMVw1DnBPfgD64oVtU9K8EDsUzBMHOoN0FSHSmOfKig747o9CSn3N8+3klOQUly4PsjwB811CeDM01va08Cpm6Vp/Wa4eaDOjnSZpvGO1pHshLRZAGmJGeRhcuP610vGWyk7J4UzaTTk4HmFTWqxw6Acg3A4/UE4HmmiiRu8I9CEc09ReGxKN1iVUar2CQSIE4OjyIKVh07UfEE4kABzQccs57ws2X8OrE2Nc/RyFGdNlrrrwyYBzIMHI7t/gp6emWHNvgQUFHDgpaVqc3IkcCQpW26kdscQpAKbsnN8QjFp1LT9Rv1p4gHzzRlLWY/Wa08CR6oI2JQvsKfa9L+lrBTOYc3iJHkiqekqbsnt5mPVZI2MphpuCeqMbKtV6qhdbnNAIaXkGCAR2TvkxhvWUbUcPwkKahaSHTBnxV0MbKpiOSxbKGK0FPSNQCHNbykfNVfR4poSWdisLLVAcLxAGOJMDJCUkQ1KD6xONSjcow53STiCWxdIOOWcbVQWfU69jVpsxbF1pLQ0zJILe+fFasJBx2N8SAlMzQ1Cosl0v3gBxbyMZ81b6P0eI6mF0g4/NE2jDrOyywl0HMYRkiRQc3IN5YeX4pR9SytcZIx3jA+IxXAx47L5G54nzwPiSm9NGYI4j3CeysDkQeCkttG6eaykadam4dohzeu3HIGIcPArR2C20qg+DUY7eARI4tzbzCxF9NexpIkCRkdo7wdhTPIY9CI/IUTR8TYZZ/K7/wDSx9m0vWp9moXD7NT4g8e1/mTdM6y2l1Mmixjat1zQ6bwhzmEuAMQ4BpiZGO1a6GN26s2Mo45LnSkZCOHy+Sy+pmlK9alU/SHNc6nUutcG3HPbdBDntyDsSMMMFfnw4fJUKQ1Rtu88PZdUN47xz/7SSmBvLrqTXDrNBHeAUk4LkQ9XRVJ+JptneMPRDv1dpHK8OB+cqFt8UDD3XjUzmSBOQnYj2VndMWz1QwGI2ziZVpxW2rVVrhAqFvEA+4VdZdR306rHNqNcAcQQQYGOGe0LYJAJ1nGR0jq3VNa+GhzejDcCJkE7+KzVs1dqtJJo1ON0nbvGC9WC7CFjx00HtGD3iJ+sfTkpaL6nRVH3pc11ECQ3J18u2dw8F64+mDmAeIlD1dEUXAh1GmQSCeqMSMjyR6Xt5TR0zVEmB3ReHnPsiaWt1UZtdlscHd+RAXoFXVCyn+5A+65zfQoGvqBZ3ZOqN2YOB7trSrIdrPWfWlzqTqlwlrDDgWgGerlDo+uE6lrdSdgWkcj8ir2nqM1lJ9NlU9dwMuaDBFzdH2PNBVtSHtaSHMcAJjEEwNgjNWLXbDpGlWMMk4xhiJ3Eq4s9ggys9qpYi2A5paelODgQdmwratpIxAKiEeMU06ZokkCo2QSOYwTTWByMhSTsUzShmOUzSpJ2lTNOCGDkRTOCUc4SiDUAgEgE5YodB6bpzdx2H2UlpCjdQBzAWSfpB9MEicJyJAwT7PrU+4HOy7xO2NiOo1lag2fcT6+qY6m4bj5Kno64MOYHI+xRtLWCk7NxbxHyla1nBTasHGRxy8VLenLyUdO1Md2XNPAhJ9MCTGKU5aNcTYgA2l0nSScyIuwMo794VRav6V7SezSpN+8Mf5/ZB62NllMvGN545GI8gss+u0ZBviFzvnZcj0+H/l42bWkd/SVbSZ6Rg7hc/wDrSWa/SwurPXk3/i8P16aCukrgXKhwPArq8gMD4Te9/uUVSHxn/dahwOoz73uiaH0j/wDD6IQoJzWpoTglHhILgK6CpE+qAJJAG84BcbXado2HMZbCg9L2V1WkWNMEkY8CD7Kgq6Dr4nAyGgiSJDQ0R5TyWbbPpNfeXCshT0DVwkkEPJLgcSAAW+YITGVLWLg6/a24ydt7uyz70dX8TZIbSI+BU/dv/lKzFXSlpaTi/IRLZAwHdvw5rR2x5NmeXYHonE9xuGVqXRWT1NJutkk/FdmSd2GK24WJ1N7Df3zvZbWUifDyzoQa5J/8p/3FpqZg8yqNwpiqe3PSn7Jxv8sFbVKd4jEiHTht7uCKYsaZUzXIWmVV6RtTxUgOgdxiMFYmiBT68mkbszGEZ8lQaIe4vxJOB3nzK0DakMnOAVIzRbXBnWvSc7xM+eSfpcYN5+yVjtV8TEc5O1O0r2W8/ZX0VKbLengs9rJZX06FW6A2m0U7hbIdeNRt7LIYrYWRkuPBA64Wf+xV/uT4OB9kYdeWOtryxpvum84ZnYGxO/M5qewWl7iOse1GGG7YFBToXqGz6R2ZA2M3ozRFnIiY7YyIPpwTgSaPe9zndd8hwHadtJGUxsXoGq5fPWc4y04EmPBVw1fbTqXoMFwvCY2zsV/o9jRV6ohuMeHeg6D1zsfSU6fc8+bSsu3RJ71sdanEUJBghzfPD3VNXYW0i9rjIYHC9BBOfHzVfkqn9TpK9o0XOaHS3EA9k7RP2kk4taoJtbsngugptfslLIf6tPj7qezdupxCguH4eGWfdxU9laZfIiXIIpqfKY0JwSHbypNYrZUYWdGXCQ6bon7MT4lXS4WhFmxMoNN2iDB7IEgtyxAnmDKe/T1ZpgvaYfdOAyAk+eHJafohuCjfYmHNoznILPP9WqnQen31nhrmtxYSSJzAafA3sFf3VFSszW4hoGAGA2DIKZMgNLQhtL//AB6v7t/8pRRQemXf2at+7f8AylaFZXUw9Rv71/stmSsTqW74bP3r/ZbJzlKfDzioPju/en/cKvAceapK7Yqv/euPjUJVyMzxRTBdMoC2WNzqkgbB+KNplEMUgOjrI5r5IOMzkVdsxZ4oWUTZz1fFSdsgiR3D3Uukew387FFQ7R4BTaQ+jbx9lENYR1uSg1sZ/YrR+6d5BEWHt8iirdY21ab6buy9paeBwKoHi1lZNmJ3VD5hvyRGhxF/iyOMP+S3lf8Ao8o9GWU3uYC4OP1sRxQln/o7LJivIJBxZuBGYd+0tRL/AEhSN3BSUaYbVAGXzCltDeryTW/SDl6LP2foDrlUu2UnHtsmBOBMLJfr+i8R0jgIjENiNwBx2LZa0H+zOO4sP+YLzca0f+oKrS8pa1U2tADjAAA+G84DLEHFJU9LSrSJ6JmPcuIWT9esgpwUYKe0rTJ4K6E0FOCkcnBMCdKkcuLkpXlI4rhCbfCV8ISQLoTL/el0g3hQOKF0tQc+z1WNIDn03tbOUkECVMaw3jxSe8RmlMZq1q9a6D2CoaJpglxDS69J4tha8lNJTKtSATuUHntro1BXJglpq1MmnACoYkq7a/E8UFXqMc5xbGLiRIfOJnHzUXV2DImZD9iuSu2PRFMrL1A0yMe/t+RRNHSVQYDIdx3YZq5TROKJszurzKyT9L1fy0Zd2K0WhrZ0lK9BHWIh2BwhWIZSPWPAKa3H4TePsUNTPX/w+6ntp+EOI90FFYT1xwKsiVVWI9cc/RWkpgJMKcSoqlSEpHX7JUDe0zg1OfXBkA4xMd2I9ihbPa2vLS1wMXQY2EZhBTadZeoPH3f5gvGKlMh5EnN3lPyXsFo0rSqNqta6TTMPzAaQ8AiThmvL7TZDfdDTF+pG4gkx5Ip+k1ioSwZ7fVJE2ARTAOBxw3YlJQ9rroSndAVZizJwsyzjeqvoCuigVaizJwsysWqnoCl0BVuLMl+jqwapnUD3qJ1mPerx9AKF9EK5Gs5pG0iiAXBxvGBEbp2lBf1hYDi12wiImI245zKstbLI402Fjb11xJjGBGZ7llnWaoXYNl0QQIziU4tbalQkA7wD4qZtkUjgRTGwhonkFZ2elIB3ow0LYLF1gdyv6TsENSpAIfSOmBSgXXPvT2YMbpWpMZF23STKQF90Tl3ncsxbNKPrESA2JwZUDZnfihXV3P7dRzt19jTHqnGoB9Zo/wAB/wCLeK0E1mBu4nbhNUbtiZaBhn/qjen0K8tm9Tgbmv8AkpG3XZPbyZPq3v8ANaAADfHi53omQ2TNzwqKxZTnIuI7mM9ioqtF4xisfKfVSABgg4Dk13HaVp9WxFGP2zsjMNWdcDtH8VUekclc6CtTW03Aloh2PWBzAjGe4opWwkVsurc7UiJvdnjCKth+EOI91TUdYKbqhYL8jaWODcNzoxVhbq/9nlsuxHZxnFZLliPXHP0Ktln9FWq84XhdMkQYnar4KDpKr9J17rcEe5U+lXyCEmR53Y7PU/WAdcdPTXz9wvJvHuxW60fZ20zDBAL7xxnEkSqd9YNtBOH0LR/qEo+z29sjEbNqzpzWX1gtj21q9NrrgNR2E9u868DGwA481Gy0sxmMIn8+KstKaNbaKxfTa+HElzg0YiLuF6MQQCJO9QO1Qp4l1ouGJcDdw3Tj3hFaRC5sH5KS43VekQCLcIOX5vJLOHW1DU4NUJtjd/kVwW1vf4Fb1jBIanQhRbBud4FO/S/2XeXzRpwSuOKGNodsb5hRValQjBrRxJPonYsEVCoChnOrfZb4n5JodVw6rRzlGwYJKzditFOnUrCo8N67msndt9fJXBp1jnA/PFUVbVarUqEucGklzsiRiSeX4J30pJs1c0tM0ngi+28ZbAcDPeN+C0DHtbTvHBoBM7gMSsvYNTmtLS4hzhhIJbjicgd29Xv6pJp3C50RByxCpf03+BLfp6SBRdTc0jHrAEk5RJGzuVXR0bdMik/Zi1wPhDSrerqlTdmCOBjyyXP6ngdlx5gHzTsZwGGkTJrN7pMeoTHWkQD0ruDmT80f/V2q3s1SOBe30coK9itI+tI77rp/ianUbYCTgKjDjspAHIwCTTABQztS21HEmrUEkk4g48xguGvaGubFIRPWDWUwXYHaAEZR0y4Teo1wdwpl38shZ8liSy6D6Bl1pq1BOV7xMAR5JlWx/wDp/ieB37giQ19dgllSnDvrCLwjcDljt3JrdWmQZOzEgNBHkVTyOKst3dA0/fLzh3B/fuSsNrb0paXtm7MBpaMCADJaJz37U6voWjTgvtb2gbL1MZ8G7Uqn6EG4llU/cD3eQwCr5RLazXbxJ3D3UtutDXWctaA83h1QYydOzcs8H2eIZZKtSdgpm73Ezhmnsr2jpBFmZTGQD3Ng+GR25LPQ2J7NaqjXQKZbuIYfVzirhlao4Y1HDuy9FWP0NbKpBNQU4B+jY6MdxMbMES3U2q8fFr1DlMOgHZi0T3bVXzM/4dWszTi+qcxm7DzKBr6Ss7ML4cQYhrXOx5CFcWbUam3FxvcW/n0VjZNWaVMy0GYjMgfwiB5I3ypZNtsE9Wi6TgCRcndiQimUK7+yxrRtJDneBGErYtsbRkAPAJ0AK5pZD+rdV/be7cesG+TQQpaWpVL64vYRju3Gc/Bad1RRucU8hTt1UoARcHKB5QkrRJPMPpmmVME4VCoH25tPMxzHH2UDNZKR2gLOw6s2HBEUqc5wqKvrNSbhnwQ9LXBgIvNdG8blbB1GsZSG/wAk4UFlTrmJwY6O8gFRu1yIGDftTOeeHus9QdRsP0dd/QiVjqmttUxAYJxGJ80jrrVxAujGZHp+dyOouo2H6vKRsDtyyFDW+uIk9wgd+1T/AK7tb8ul5MO/ZAV3F1Go/Rt66KAGJIG2fdZ6xis8ClWY97ZJxIBO3Y69tV0+y030yyHhuRAveRT0Q79L2cvu9PDu5xGWPBQW/WZrQeieHuBAggx4hMp6q0w7q2d7jvfDmj/CXeoKno6h079504mSC6InYAwARmi2/TPsNZtccJqUnbIu3TPGSE+rrvTDR1HEzlDfmrqnqtQAHw2mN4n1RlHQlMZNA7hDfQBX+xysRW1utFQ/AspzOJaXCMYywy70v0+3uddDGMJM5AZ8SYXobLE0bB6+qmFMDd4BNlv2Mv6wtLRekHSTWa0HDDE4xiOqBhx2KWlqI52NS0VTOcGJ8zgtuGjclG5XJ5/WTs/9HtBuyT+1edOO6QPJW9m1bpU+ywD7oa3ngMVaOjeeS4XjctTxHMgb9W05m6DxxUrbOBkAOULprJhqLUjWnupjam3RuTLyR5pxacXhMdUSupXEgwlNLVKQmFykjuJEJ12UjSQkUrqdcCSk8Sc8nMn8yuBo3JJLzz4cTiMT+diKpjAckkkVG6QEOMYYlDszH52FJJUV+Vq2mOrgM9yumWZop4Nb4BJJEdPH5WGjB2lcXZgnHLPFJJD0fS1osALSAAetlhsRQSSXf6c/txSNC6ko1wrgKSSUeMlIUklRk2qVEUklsGuXBmkkpR3YuLiSjfg4fNIJJKJpSCSSozTDmn0x7JJKodKac0kll0RuOK6kkh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3800" name="AutoShape 8" descr="data:image/jpeg;base64,/9j/4AAQSkZJRgABAQAAAQABAAD/2wCEAAkGBhQSEBUUEhMUFRUVFRQXFBgVFxUVFxUXFBUXFBQUFRUYHCYeFxkjGRQUHy8gIycpLCwsFR4xNTAqNSYrLCkBCQoKDgwOFw8PFykcHBwpKSkpKSwpLCkpKSkpKSkpKSkpKSkpKSksKSwpKSkpKSkpKSwpLCwpLCwsLCkpLCwpLP/AABEIAMIBAwMBIgACEQEDEQH/xAAbAAABBQEBAAAAAAAAAAAAAAAEAAIDBQYBB//EAEcQAAEDAQQGCAIGBgoCAwAAAAEAAhEDBBIhMQUGQVFxgRMiMmGRobHBI9EzQlJy4fAUFWJzkrIHFiRDgqKjs8LxU2M00+L/xAAYAQEBAQEBAAAAAAAAAAAAAAABAAIDBP/EACERAQEBAQACAwEAAwEAAAAAAAABERICITFBUWETInED/9oADAMBAAIRAxEAPwD1GyvmpUPexvg0O/5lHseqnR1W90hj+9cPANb7K1YyYXZlI10ofSYAo1DuY8jiGmFIRBUOkT8JwO0Bv8RDfdCTMp3QADkIxxHz812+do8MfxU2Cic5USG1uBpvOBhrjwgHwKVKkWhoDjgBgcch4+aj0jjRfP2HRzBGCIunYfHHzzTgOFYjtDmOsPn5KG0Brn0yPtnEHHCm/CQpL5GY8MfxQ9YBz6Z+9iMD2YiRxRhG9YbQ7jgfEYHwCa0tnCWHwnl2SUO+vdIF9snIOIBPCNnIp5tH2gRxy8cvFGDSsDyKTJAIug4Z445H5qUhrsdvg7mM/FDaPZ8KnBI6je8dkbNnKFO79oT3jZ3xmOUqwh7C0hu8X6vcfpX8j5IxtQHbyOBQejm9Q3XA9ergf3r4E5jnKnvDJwjjiPHJQFArpcomgjsnkcfPP1S6aO0I9PH5wstJgV28mFyUoSQFdlRhchWE8vQukH9Qd1Skf9VimuofSH0Z7i0+DgfZODR4KUqAVE9GLT7yV5RpzSEF0OT1H0ia+unKkkwuPf3oWo871H0i1PAaJvFJNa7DakhPM7DrHaaIj4VVsk9YFjpJkm83DM/ZV1Zdfm5VaNWnvLYqt/y9b/Ks2E66nQ3Oj9YbPVMU6zCfsk3Xfwug+SJ0m7qCP/JS/wB1pPlK87qWVru0AeIBTqIez6OrVZEEC8XNEZQx8tHgnpY9LBSWIs+tVpZ2m0qo503eIkeQVpQ13pH6WnVpd93pG8iyTHEBa2BeW36M98DxIHupyMczgZw8Md+apbTrFZ3UyWVqbgHMkNcC7B4cep2pgExCqdIa21aktoN6Nv23gF5+63JvOeCrZA1OkNLUqDZqvDZyGbj91oxKyektaKlY/BaaQGAe6C8h2cDJuQ3qobZusXOJe45ueS5x5lThqxpxEyyyS55L3HNz+s47e0rGz6Uq0+zUdG53Xb4nEDgQh2JxQVzYdZQ0AOpkAAC9SIOWEljsPVXVj01Tqdh7XHd2H/wPieKxVxcezDYeKdDc2EtLI236u8HGq8mNu3YicRtnj8x8lgrJpOrTENqGMeq+Hsz3HLgCFcWbWc/3jCO9hvN4ljjIHcCUypo7wG9np8vdONYjMT3j5f8Aar7LpmnUwa4E7h2v4DDvIqcAHsmOHyy91rGdTtePqmO4e7Tl5KRlUjMcx8s/VC3TtE94z/DkVJTedhnuOB/DmFWGC21AclICg3VBtEHflykZ8E/pCO/yPyPks4dElCaUd8Gp9xx8BKeK8/jmoNItvUajd9N48WkKxaLlOvKBmIHAKVqrE6nAJzQk7BYacICjcQuOchLC7qcHPH8L3N9luQaMupr2RsXWlI1Ve0beKSRq9wSUnlgTwmpwWScupoTgFIk66uFOUENawsf2mg8Qom2At7D3t7ibw8HT5QjF0BRCB9VubWPHcS0+BkHxCC0hpOoG9VjmGeOEGSXYtGMK4hItQg2jat6k03gTdF7GYMYyu2q3imWNcO2SBG/DPxSraPY4yWid4wPIjFDV9Dklp6RxuGW3+uBkc+1sG1QF2fStN2TxwOHqi5wWVravvHZx4H2PzUmimup1R0ji1uMgkhuW3YjTjSUxh4+q4GclUVtYBTeWEAjCCDmDjwOaMs+mqTvrRxw88k6Bbm7wCiKGk6jIuvPcHy4cjN4cioWvByM8FxyUvbLrNH0jSO8dYexHg5WlHSlJ8Q9uJwxAM+oPGCsNaThAkZZFMYwfZH53ynqjHpGOwyNx+f8A2mzH7Pm38PJYey2+pT+jqOb+ycW/wu9oVxZNbnDCtTn9qmf+DjhyceC1oxo53iR3Y+X/AGk5stMGcCMcdm/PxQ9i0pRq/RvE/Z7Lv4HesIwt3ie8YH881Iyw1ZpsJESxpx72jaiwq7RVQ9BSxn4dOQcCOqPFFNeNnVO7Z4ZeCzjQrpE0uUBq7x4fLYkKk5K5WnuAQljZAd3VKnm8u90UAhbOetVG6p606bvdaScvXA5REJNKcAkOCSaK/BJZLwijrG8Z3Tyj0RtHWUfWYRwIPrCozY+5N/RSuEtdMjV0tOUnfWI+8I88kdStDXZOB4EFYboyF0Ep6WN6U5YilpF7cnOHMx4I6lrFUG0HiPlCehzWpTpVBR1m+0wcj7FG0tP0jnebxE+kp2DKsoToQ1K3U3ZPb4x6ogJDq6kkpEQuFqSRKgDr6LpuzYOIwPiFX19WW/VJb+e5XoScMFYtZR+jbRSktdIGOB9ckyza1VB2xPEfKFqqo6p4H0Xn1Jh/OKzfRntp6OnmVMIIPiFYUamKz9goxjCu7IceRTFRzqzQBeIEmBO9OLNx91ndcrV0dna6P74DOM2uKzdi1nuxdfdnZebGZGUxmCnQ9DeN4R1k05Wp9moXD7L+uPPrDkVjrHraT2gD3jA/Iq2oaYpv3jiPdWpo26wMqWU0azXsmm5ofTLjGBDT1SHtOWU8VH/RnYxSs1QGq50PE9K5xjqicHOIbjJ5qooPBbg4HPbO1KtQa7tAHzjgcwtanobKwcJaQRsIIe3AwYI/BOB3jmFUavWhtOyN6whpcMdnWMY7M9qtBaQROI2yAYPMD1W4BLXHj6/L0Q9N46SoN5af8gb/AMVw1DnBPfgD64oVtU9K8EDsUzBMHOoN0FSHSmOfKig747o9CSn3N8+3klOQUly4PsjwB811CeDM01va08Cpm6Vp/Wa4eaDOjnSZpvGO1pHshLRZAGmJGeRhcuP610vGWyk7J4UzaTTk4HmFTWqxw6Acg3A4/UE4HmmiiRu8I9CEc09ReGxKN1iVUar2CQSIE4OjyIKVh07UfEE4kABzQccs57ws2X8OrE2Nc/RyFGdNlrrrwyYBzIMHI7t/gp6emWHNvgQUFHDgpaVqc3IkcCQpW26kdscQpAKbsnN8QjFp1LT9Rv1p4gHzzRlLWY/Wa08CR6oI2JQvsKfa9L+lrBTOYc3iJHkiqekqbsnt5mPVZI2MphpuCeqMbKtV6qhdbnNAIaXkGCAR2TvkxhvWUbUcPwkKahaSHTBnxV0MbKpiOSxbKGK0FPSNQCHNbykfNVfR4poSWdisLLVAcLxAGOJMDJCUkQ1KD6xONSjcow53STiCWxdIOOWcbVQWfU69jVpsxbF1pLQ0zJILe+fFasJBx2N8SAlMzQ1Cosl0v3gBxbyMZ81b6P0eI6mF0g4/NE2jDrOyywl0HMYRkiRQc3IN5YeX4pR9SytcZIx3jA+IxXAx47L5G54nzwPiSm9NGYI4j3CeysDkQeCkttG6eaykadam4dohzeu3HIGIcPArR2C20qg+DUY7eARI4tzbzCxF9NexpIkCRkdo7wdhTPIY9CI/IUTR8TYZZ/K7/wDSx9m0vWp9moXD7NT4g8e1/mTdM6y2l1Mmixjat1zQ6bwhzmEuAMQ4BpiZGO1a6GN26s2Mo45LnSkZCOHy+Sy+pmlK9alU/SHNc6nUutcG3HPbdBDntyDsSMMMFfnw4fJUKQ1Rtu88PZdUN47xz/7SSmBvLrqTXDrNBHeAUk4LkQ9XRVJ+JptneMPRDv1dpHK8OB+cqFt8UDD3XjUzmSBOQnYj2VndMWz1QwGI2ziZVpxW2rVVrhAqFvEA+4VdZdR306rHNqNcAcQQQYGOGe0LYJAJ1nGR0jq3VNa+GhzejDcCJkE7+KzVs1dqtJJo1ON0nbvGC9WC7CFjx00HtGD3iJ+sfTkpaL6nRVH3pc11ECQ3J18u2dw8F64+mDmAeIlD1dEUXAh1GmQSCeqMSMjyR6Xt5TR0zVEmB3ReHnPsiaWt1UZtdlscHd+RAXoFXVCyn+5A+65zfQoGvqBZ3ZOqN2YOB7trSrIdrPWfWlzqTqlwlrDDgWgGerlDo+uE6lrdSdgWkcj8ir2nqM1lJ9NlU9dwMuaDBFzdH2PNBVtSHtaSHMcAJjEEwNgjNWLXbDpGlWMMk4xhiJ3Eq4s9ggys9qpYi2A5paelODgQdmwratpIxAKiEeMU06ZokkCo2QSOYwTTWByMhSTsUzShmOUzSpJ2lTNOCGDkRTOCUc4SiDUAgEgE5YodB6bpzdx2H2UlpCjdQBzAWSfpB9MEicJyJAwT7PrU+4HOy7xO2NiOo1lag2fcT6+qY6m4bj5Kno64MOYHI+xRtLWCk7NxbxHyla1nBTasHGRxy8VLenLyUdO1Md2XNPAhJ9MCTGKU5aNcTYgA2l0nSScyIuwMo794VRav6V7SezSpN+8Mf5/ZB62NllMvGN545GI8gss+u0ZBviFzvnZcj0+H/l42bWkd/SVbSZ6Rg7hc/wDrSWa/SwurPXk3/i8P16aCukrgXKhwPArq8gMD4Te9/uUVSHxn/dahwOoz73uiaH0j/wDD6IQoJzWpoTglHhILgK6CpE+qAJJAG84BcbXado2HMZbCg9L2V1WkWNMEkY8CD7Kgq6Dr4nAyGgiSJDQ0R5TyWbbPpNfeXCshT0DVwkkEPJLgcSAAW+YITGVLWLg6/a24ydt7uyz70dX8TZIbSI+BU/dv/lKzFXSlpaTi/IRLZAwHdvw5rR2x5NmeXYHonE9xuGVqXRWT1NJutkk/FdmSd2GK24WJ1N7Df3zvZbWUifDyzoQa5J/8p/3FpqZg8yqNwpiqe3PSn7Jxv8sFbVKd4jEiHTht7uCKYsaZUzXIWmVV6RtTxUgOgdxiMFYmiBT68mkbszGEZ8lQaIe4vxJOB3nzK0DakMnOAVIzRbXBnWvSc7xM+eSfpcYN5+yVjtV8TEc5O1O0r2W8/ZX0VKbLengs9rJZX06FW6A2m0U7hbIdeNRt7LIYrYWRkuPBA64Wf+xV/uT4OB9kYdeWOtryxpvum84ZnYGxO/M5qewWl7iOse1GGG7YFBToXqGz6R2ZA2M3ozRFnIiY7YyIPpwTgSaPe9zndd8hwHadtJGUxsXoGq5fPWc4y04EmPBVw1fbTqXoMFwvCY2zsV/o9jRV6ohuMeHeg6D1zsfSU6fc8+bSsu3RJ71sdanEUJBghzfPD3VNXYW0i9rjIYHC9BBOfHzVfkqn9TpK9o0XOaHS3EA9k7RP2kk4taoJtbsngugptfslLIf6tPj7qezdupxCguH4eGWfdxU9laZfIiXIIpqfKY0JwSHbypNYrZUYWdGXCQ6bon7MT4lXS4WhFmxMoNN2iDB7IEgtyxAnmDKe/T1ZpgvaYfdOAyAk+eHJafohuCjfYmHNoznILPP9WqnQen31nhrmtxYSSJzAafA3sFf3VFSszW4hoGAGA2DIKZMgNLQhtL//AB6v7t/8pRRQemXf2at+7f8AylaFZXUw9Rv71/stmSsTqW74bP3r/ZbJzlKfDzioPju/en/cKvAceapK7Yqv/euPjUJVyMzxRTBdMoC2WNzqkgbB+KNplEMUgOjrI5r5IOMzkVdsxZ4oWUTZz1fFSdsgiR3D3Uukew387FFQ7R4BTaQ+jbx9lENYR1uSg1sZ/YrR+6d5BEWHt8iirdY21ab6buy9paeBwKoHi1lZNmJ3VD5hvyRGhxF/iyOMP+S3lf8Ao8o9GWU3uYC4OP1sRxQln/o7LJivIJBxZuBGYd+0tRL/AEhSN3BSUaYbVAGXzCltDeryTW/SDl6LP2foDrlUu2UnHtsmBOBMLJfr+i8R0jgIjENiNwBx2LZa0H+zOO4sP+YLzca0f+oKrS8pa1U2tADjAAA+G84DLEHFJU9LSrSJ6JmPcuIWT9esgpwUYKe0rTJ4K6E0FOCkcnBMCdKkcuLkpXlI4rhCbfCV8ISQLoTL/el0g3hQOKF0tQc+z1WNIDn03tbOUkECVMaw3jxSe8RmlMZq1q9a6D2CoaJpglxDS69J4tha8lNJTKtSATuUHntro1BXJglpq1MmnACoYkq7a/E8UFXqMc5xbGLiRIfOJnHzUXV2DImZD9iuSu2PRFMrL1A0yMe/t+RRNHSVQYDIdx3YZq5TROKJszurzKyT9L1fy0Zd2K0WhrZ0lK9BHWIh2BwhWIZSPWPAKa3H4TePsUNTPX/w+6ntp+EOI90FFYT1xwKsiVVWI9cc/RWkpgJMKcSoqlSEpHX7JUDe0zg1OfXBkA4xMd2I9ihbPa2vLS1wMXQY2EZhBTadZeoPH3f5gvGKlMh5EnN3lPyXsFo0rSqNqta6TTMPzAaQ8AiThmvL7TZDfdDTF+pG4gkx5Ip+k1ioSwZ7fVJE2ARTAOBxw3YlJQ9rroSndAVZizJwsyzjeqvoCuigVaizJwsysWqnoCl0BVuLMl+jqwapnUD3qJ1mPerx9AKF9EK5Gs5pG0iiAXBxvGBEbp2lBf1hYDi12wiImI245zKstbLI402Fjb11xJjGBGZ7llnWaoXYNl0QQIziU4tbalQkA7wD4qZtkUjgRTGwhonkFZ2elIB3ow0LYLF1gdyv6TsENSpAIfSOmBSgXXPvT2YMbpWpMZF23STKQF90Tl3ncsxbNKPrESA2JwZUDZnfihXV3P7dRzt19jTHqnGoB9Zo/wAB/wCLeK0E1mBu4nbhNUbtiZaBhn/qjen0K8tm9Tgbmv8AkpG3XZPbyZPq3v8ANaAADfHi53omQ2TNzwqKxZTnIuI7mM9ioqtF4xisfKfVSABgg4Dk13HaVp9WxFGP2zsjMNWdcDtH8VUekclc6CtTW03Aloh2PWBzAjGe4opWwkVsurc7UiJvdnjCKth+EOI91TUdYKbqhYL8jaWODcNzoxVhbq/9nlsuxHZxnFZLliPXHP0Ktln9FWq84XhdMkQYnar4KDpKr9J17rcEe5U+lXyCEmR53Y7PU/WAdcdPTXz9wvJvHuxW60fZ20zDBAL7xxnEkSqd9YNtBOH0LR/qEo+z29sjEbNqzpzWX1gtj21q9NrrgNR2E9u868DGwA481Gy0sxmMIn8+KstKaNbaKxfTa+HElzg0YiLuF6MQQCJO9QO1Qp4l1ouGJcDdw3Tj3hFaRC5sH5KS43VekQCLcIOX5vJLOHW1DU4NUJtjd/kVwW1vf4Fb1jBIanQhRbBud4FO/S/2XeXzRpwSuOKGNodsb5hRValQjBrRxJPonYsEVCoChnOrfZb4n5JodVw6rRzlGwYJKzditFOnUrCo8N67msndt9fJXBp1jnA/PFUVbVarUqEucGklzsiRiSeX4J30pJs1c0tM0ngi+28ZbAcDPeN+C0DHtbTvHBoBM7gMSsvYNTmtLS4hzhhIJbjicgd29Xv6pJp3C50RByxCpf03+BLfp6SBRdTc0jHrAEk5RJGzuVXR0bdMik/Zi1wPhDSrerqlTdmCOBjyyXP6ngdlx5gHzTsZwGGkTJrN7pMeoTHWkQD0ruDmT80f/V2q3s1SOBe30coK9itI+tI77rp/ianUbYCTgKjDjspAHIwCTTABQztS21HEmrUEkk4g48xguGvaGubFIRPWDWUwXYHaAEZR0y4Teo1wdwpl38shZ8liSy6D6Bl1pq1BOV7xMAR5JlWx/wDp/ieB37giQ19dgllSnDvrCLwjcDljt3JrdWmQZOzEgNBHkVTyOKst3dA0/fLzh3B/fuSsNrb0paXtm7MBpaMCADJaJz37U6voWjTgvtb2gbL1MZ8G7Uqn6EG4llU/cD3eQwCr5RLazXbxJ3D3UtutDXWctaA83h1QYydOzcs8H2eIZZKtSdgpm73Ezhmnsr2jpBFmZTGQD3Ng+GR25LPQ2J7NaqjXQKZbuIYfVzirhlao4Y1HDuy9FWP0NbKpBNQU4B+jY6MdxMbMES3U2q8fFr1DlMOgHZi0T3bVXzM/4dWszTi+qcxm7DzKBr6Ss7ML4cQYhrXOx5CFcWbUam3FxvcW/n0VjZNWaVMy0GYjMgfwiB5I3ypZNtsE9Wi6TgCRcndiQimUK7+yxrRtJDneBGErYtsbRkAPAJ0AK5pZD+rdV/be7cesG+TQQpaWpVL64vYRju3Gc/Bad1RRucU8hTt1UoARcHKB5QkrRJPMPpmmVME4VCoH25tPMxzHH2UDNZKR2gLOw6s2HBEUqc5wqKvrNSbhnwQ9LXBgIvNdG8blbB1GsZSG/wAk4UFlTrmJwY6O8gFRu1yIGDftTOeeHus9QdRsP0dd/QiVjqmttUxAYJxGJ80jrrVxAujGZHp+dyOouo2H6vKRsDtyyFDW+uIk9wgd+1T/AK7tb8ul5MO/ZAV3F1Go/Rt66KAGJIG2fdZ6xis8ClWY97ZJxIBO3Y69tV0+y030yyHhuRAveRT0Q79L2cvu9PDu5xGWPBQW/WZrQeieHuBAggx4hMp6q0w7q2d7jvfDmj/CXeoKno6h079504mSC6InYAwARmi2/TPsNZtccJqUnbIu3TPGSE+rrvTDR1HEzlDfmrqnqtQAHw2mN4n1RlHQlMZNA7hDfQBX+xysRW1utFQ/AspzOJaXCMYywy70v0+3uddDGMJM5AZ8SYXobLE0bB6+qmFMDd4BNlv2Mv6wtLRekHSTWa0HDDE4xiOqBhx2KWlqI52NS0VTOcGJ8zgtuGjclG5XJ5/WTs/9HtBuyT+1edOO6QPJW9m1bpU+ywD7oa3ngMVaOjeeS4XjctTxHMgb9W05m6DxxUrbOBkAOULprJhqLUjWnupjam3RuTLyR5pxacXhMdUSupXEgwlNLVKQmFykjuJEJ12UjSQkUrqdcCSk8Sc8nMn8yuBo3JJLzz4cTiMT+diKpjAckkkVG6QEOMYYlDszH52FJJUV+Vq2mOrgM9yumWZop4Nb4BJJEdPH5WGjB2lcXZgnHLPFJJD0fS1osALSAAetlhsRQSSXf6c/txSNC6ko1wrgKSSUeMlIUklRk2qVEUklsGuXBmkkpR3YuLiSjfg4fNIJJKJpSCSSozTDmn0x7JJKodKac0kll0RuOK6kkh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3802" name="AutoShape 10" descr="data:image/jpeg;base64,/9j/4AAQSkZJRgABAQAAAQABAAD/2wCEAAkGBhQSEBUUEhMUFRUVFRQXFBgVFxUVFxUXFBUXFBQUFRUYHCYeFxkjGRQUHy8gIycpLCwsFR4xNTAqNSYrLCkBCQoKDgwOFw8PFykcHBwpKSkpKSwpLCkpKSkpKSkpKSkpKSkpKSksKSwpKSkpKSkpKSwpLCwpLCwsLCkpLCwpLP/AABEIAMIBAwMBIgACEQEDEQH/xAAbAAABBQEBAAAAAAAAAAAAAAAEAAIDBQYBB//EAEcQAAEDAQQGCAIGBgoCAwAAAAEAAhEDBBIhMQUGQVFxgRMiMmGRobHBI9EzQlJy4fAUFWJzkrIHFiRDgqKjs8LxU2M00+L/xAAYAQEBAQEBAAAAAAAAAAAAAAABAAIDBP/EACERAQEBAQACAwEAAwEAAAAAAAABERICITFBUWETInED/9oADAMBAAIRAxEAPwD1GyvmpUPexvg0O/5lHseqnR1W90hj+9cPANb7K1YyYXZlI10ofSYAo1DuY8jiGmFIRBUOkT8JwO0Bv8RDfdCTMp3QADkIxxHz812+do8MfxU2Cic5USG1uBpvOBhrjwgHwKVKkWhoDjgBgcch4+aj0jjRfP2HRzBGCIunYfHHzzTgOFYjtDmOsPn5KG0Brn0yPtnEHHCm/CQpL5GY8MfxQ9YBz6Z+9iMD2YiRxRhG9YbQ7jgfEYHwCa0tnCWHwnl2SUO+vdIF9snIOIBPCNnIp5tH2gRxy8cvFGDSsDyKTJAIug4Z445H5qUhrsdvg7mM/FDaPZ8KnBI6je8dkbNnKFO79oT3jZ3xmOUqwh7C0hu8X6vcfpX8j5IxtQHbyOBQejm9Q3XA9ergf3r4E5jnKnvDJwjjiPHJQFArpcomgjsnkcfPP1S6aO0I9PH5wstJgV28mFyUoSQFdlRhchWE8vQukH9Qd1Skf9VimuofSH0Z7i0+DgfZODR4KUqAVE9GLT7yV5RpzSEF0OT1H0ia+unKkkwuPf3oWo871H0i1PAaJvFJNa7DakhPM7DrHaaIj4VVsk9YFjpJkm83DM/ZV1Zdfm5VaNWnvLYqt/y9b/Ks2E66nQ3Oj9YbPVMU6zCfsk3Xfwug+SJ0m7qCP/JS/wB1pPlK87qWVru0AeIBTqIez6OrVZEEC8XNEZQx8tHgnpY9LBSWIs+tVpZ2m0qo503eIkeQVpQ13pH6WnVpd93pG8iyTHEBa2BeW36M98DxIHupyMczgZw8Md+apbTrFZ3UyWVqbgHMkNcC7B4cep2pgExCqdIa21aktoN6Nv23gF5+63JvOeCrZA1OkNLUqDZqvDZyGbj91oxKyektaKlY/BaaQGAe6C8h2cDJuQ3qobZusXOJe45ueS5x5lThqxpxEyyyS55L3HNz+s47e0rGz6Uq0+zUdG53Xb4nEDgQh2JxQVzYdZQ0AOpkAAC9SIOWEljsPVXVj01Tqdh7XHd2H/wPieKxVxcezDYeKdDc2EtLI236u8HGq8mNu3YicRtnj8x8lgrJpOrTENqGMeq+Hsz3HLgCFcWbWc/3jCO9hvN4ljjIHcCUypo7wG9np8vdONYjMT3j5f8Aar7LpmnUwa4E7h2v4DDvIqcAHsmOHyy91rGdTtePqmO4e7Tl5KRlUjMcx8s/VC3TtE94z/DkVJTedhnuOB/DmFWGC21AclICg3VBtEHflykZ8E/pCO/yPyPks4dElCaUd8Gp9xx8BKeK8/jmoNItvUajd9N48WkKxaLlOvKBmIHAKVqrE6nAJzQk7BYacICjcQuOchLC7qcHPH8L3N9luQaMupr2RsXWlI1Ve0beKSRq9wSUnlgTwmpwWScupoTgFIk66uFOUENawsf2mg8Qom2At7D3t7ibw8HT5QjF0BRCB9VubWPHcS0+BkHxCC0hpOoG9VjmGeOEGSXYtGMK4hItQg2jat6k03gTdF7GYMYyu2q3imWNcO2SBG/DPxSraPY4yWid4wPIjFDV9Dklp6RxuGW3+uBkc+1sG1QF2fStN2TxwOHqi5wWVravvHZx4H2PzUmimup1R0ji1uMgkhuW3YjTjSUxh4+q4GclUVtYBTeWEAjCCDmDjwOaMs+mqTvrRxw88k6Bbm7wCiKGk6jIuvPcHy4cjN4cioWvByM8FxyUvbLrNH0jSO8dYexHg5WlHSlJ8Q9uJwxAM+oPGCsNaThAkZZFMYwfZH53ynqjHpGOwyNx+f8A2mzH7Pm38PJYey2+pT+jqOb+ycW/wu9oVxZNbnDCtTn9qmf+DjhyceC1oxo53iR3Y+X/AGk5stMGcCMcdm/PxQ9i0pRq/RvE/Z7Lv4HesIwt3ie8YH881Iyw1ZpsJESxpx72jaiwq7RVQ9BSxn4dOQcCOqPFFNeNnVO7Z4ZeCzjQrpE0uUBq7x4fLYkKk5K5WnuAQljZAd3VKnm8u90UAhbOetVG6p606bvdaScvXA5REJNKcAkOCSaK/BJZLwijrG8Z3Tyj0RtHWUfWYRwIPrCozY+5N/RSuEtdMjV0tOUnfWI+8I88kdStDXZOB4EFYboyF0Ep6WN6U5YilpF7cnOHMx4I6lrFUG0HiPlCehzWpTpVBR1m+0wcj7FG0tP0jnebxE+kp2DKsoToQ1K3U3ZPb4x6ogJDq6kkpEQuFqSRKgDr6LpuzYOIwPiFX19WW/VJb+e5XoScMFYtZR+jbRSktdIGOB9ckyza1VB2xPEfKFqqo6p4H0Xn1Jh/OKzfRntp6OnmVMIIPiFYUamKz9goxjCu7IceRTFRzqzQBeIEmBO9OLNx91ndcrV0dna6P74DOM2uKzdi1nuxdfdnZebGZGUxmCnQ9DeN4R1k05Wp9moXD7L+uPPrDkVjrHraT2gD3jA/Iq2oaYpv3jiPdWpo26wMqWU0azXsmm5ofTLjGBDT1SHtOWU8VH/RnYxSs1QGq50PE9K5xjqicHOIbjJ5qooPBbg4HPbO1KtQa7tAHzjgcwtanobKwcJaQRsIIe3AwYI/BOB3jmFUavWhtOyN6whpcMdnWMY7M9qtBaQROI2yAYPMD1W4BLXHj6/L0Q9N46SoN5af8gb/AMVw1DnBPfgD64oVtU9K8EDsUzBMHOoN0FSHSmOfKig747o9CSn3N8+3klOQUly4PsjwB811CeDM01va08Cpm6Vp/Wa4eaDOjnSZpvGO1pHshLRZAGmJGeRhcuP610vGWyk7J4UzaTTk4HmFTWqxw6Acg3A4/UE4HmmiiRu8I9CEc09ReGxKN1iVUar2CQSIE4OjyIKVh07UfEE4kABzQccs57ws2X8OrE2Nc/RyFGdNlrrrwyYBzIMHI7t/gp6emWHNvgQUFHDgpaVqc3IkcCQpW26kdscQpAKbsnN8QjFp1LT9Rv1p4gHzzRlLWY/Wa08CR6oI2JQvsKfa9L+lrBTOYc3iJHkiqekqbsnt5mPVZI2MphpuCeqMbKtV6qhdbnNAIaXkGCAR2TvkxhvWUbUcPwkKahaSHTBnxV0MbKpiOSxbKGK0FPSNQCHNbykfNVfR4poSWdisLLVAcLxAGOJMDJCUkQ1KD6xONSjcow53STiCWxdIOOWcbVQWfU69jVpsxbF1pLQ0zJILe+fFasJBx2N8SAlMzQ1Cosl0v3gBxbyMZ81b6P0eI6mF0g4/NE2jDrOyywl0HMYRkiRQc3IN5YeX4pR9SytcZIx3jA+IxXAx47L5G54nzwPiSm9NGYI4j3CeysDkQeCkttG6eaykadam4dohzeu3HIGIcPArR2C20qg+DUY7eARI4tzbzCxF9NexpIkCRkdo7wdhTPIY9CI/IUTR8TYZZ/K7/wDSx9m0vWp9moXD7NT4g8e1/mTdM6y2l1Mmixjat1zQ6bwhzmEuAMQ4BpiZGO1a6GN26s2Mo45LnSkZCOHy+Sy+pmlK9alU/SHNc6nUutcG3HPbdBDntyDsSMMMFfnw4fJUKQ1Rtu88PZdUN47xz/7SSmBvLrqTXDrNBHeAUk4LkQ9XRVJ+JptneMPRDv1dpHK8OB+cqFt8UDD3XjUzmSBOQnYj2VndMWz1QwGI2ziZVpxW2rVVrhAqFvEA+4VdZdR306rHNqNcAcQQQYGOGe0LYJAJ1nGR0jq3VNa+GhzejDcCJkE7+KzVs1dqtJJo1ON0nbvGC9WC7CFjx00HtGD3iJ+sfTkpaL6nRVH3pc11ECQ3J18u2dw8F64+mDmAeIlD1dEUXAh1GmQSCeqMSMjyR6Xt5TR0zVEmB3ReHnPsiaWt1UZtdlscHd+RAXoFXVCyn+5A+65zfQoGvqBZ3ZOqN2YOB7trSrIdrPWfWlzqTqlwlrDDgWgGerlDo+uE6lrdSdgWkcj8ir2nqM1lJ9NlU9dwMuaDBFzdH2PNBVtSHtaSHMcAJjEEwNgjNWLXbDpGlWMMk4xhiJ3Eq4s9ggys9qpYi2A5paelODgQdmwratpIxAKiEeMU06ZokkCo2QSOYwTTWByMhSTsUzShmOUzSpJ2lTNOCGDkRTOCUc4SiDUAgEgE5YodB6bpzdx2H2UlpCjdQBzAWSfpB9MEicJyJAwT7PrU+4HOy7xO2NiOo1lag2fcT6+qY6m4bj5Kno64MOYHI+xRtLWCk7NxbxHyla1nBTasHGRxy8VLenLyUdO1Md2XNPAhJ9MCTGKU5aNcTYgA2l0nSScyIuwMo794VRav6V7SezSpN+8Mf5/ZB62NllMvGN545GI8gss+u0ZBviFzvnZcj0+H/l42bWkd/SVbSZ6Rg7hc/wDrSWa/SwurPXk3/i8P16aCukrgXKhwPArq8gMD4Te9/uUVSHxn/dahwOoz73uiaH0j/wDD6IQoJzWpoTglHhILgK6CpE+qAJJAG84BcbXado2HMZbCg9L2V1WkWNMEkY8CD7Kgq6Dr4nAyGgiSJDQ0R5TyWbbPpNfeXCshT0DVwkkEPJLgcSAAW+YITGVLWLg6/a24ydt7uyz70dX8TZIbSI+BU/dv/lKzFXSlpaTi/IRLZAwHdvw5rR2x5NmeXYHonE9xuGVqXRWT1NJutkk/FdmSd2GK24WJ1N7Df3zvZbWUifDyzoQa5J/8p/3FpqZg8yqNwpiqe3PSn7Jxv8sFbVKd4jEiHTht7uCKYsaZUzXIWmVV6RtTxUgOgdxiMFYmiBT68mkbszGEZ8lQaIe4vxJOB3nzK0DakMnOAVIzRbXBnWvSc7xM+eSfpcYN5+yVjtV8TEc5O1O0r2W8/ZX0VKbLengs9rJZX06FW6A2m0U7hbIdeNRt7LIYrYWRkuPBA64Wf+xV/uT4OB9kYdeWOtryxpvum84ZnYGxO/M5qewWl7iOse1GGG7YFBToXqGz6R2ZA2M3ozRFnIiY7YyIPpwTgSaPe9zndd8hwHadtJGUxsXoGq5fPWc4y04EmPBVw1fbTqXoMFwvCY2zsV/o9jRV6ohuMeHeg6D1zsfSU6fc8+bSsu3RJ71sdanEUJBghzfPD3VNXYW0i9rjIYHC9BBOfHzVfkqn9TpK9o0XOaHS3EA9k7RP2kk4taoJtbsngugptfslLIf6tPj7qezdupxCguH4eGWfdxU9laZfIiXIIpqfKY0JwSHbypNYrZUYWdGXCQ6bon7MT4lXS4WhFmxMoNN2iDB7IEgtyxAnmDKe/T1ZpgvaYfdOAyAk+eHJafohuCjfYmHNoznILPP9WqnQen31nhrmtxYSSJzAafA3sFf3VFSszW4hoGAGA2DIKZMgNLQhtL//AB6v7t/8pRRQemXf2at+7f8AylaFZXUw9Rv71/stmSsTqW74bP3r/ZbJzlKfDzioPju/en/cKvAceapK7Yqv/euPjUJVyMzxRTBdMoC2WNzqkgbB+KNplEMUgOjrI5r5IOMzkVdsxZ4oWUTZz1fFSdsgiR3D3Uukew387FFQ7R4BTaQ+jbx9lENYR1uSg1sZ/YrR+6d5BEWHt8iirdY21ab6buy9paeBwKoHi1lZNmJ3VD5hvyRGhxF/iyOMP+S3lf8Ao8o9GWU3uYC4OP1sRxQln/o7LJivIJBxZuBGYd+0tRL/AEhSN3BSUaYbVAGXzCltDeryTW/SDl6LP2foDrlUu2UnHtsmBOBMLJfr+i8R0jgIjENiNwBx2LZa0H+zOO4sP+YLzca0f+oKrS8pa1U2tADjAAA+G84DLEHFJU9LSrSJ6JmPcuIWT9esgpwUYKe0rTJ4K6E0FOCkcnBMCdKkcuLkpXlI4rhCbfCV8ISQLoTL/el0g3hQOKF0tQc+z1WNIDn03tbOUkECVMaw3jxSe8RmlMZq1q9a6D2CoaJpglxDS69J4tha8lNJTKtSATuUHntro1BXJglpq1MmnACoYkq7a/E8UFXqMc5xbGLiRIfOJnHzUXV2DImZD9iuSu2PRFMrL1A0yMe/t+RRNHSVQYDIdx3YZq5TROKJszurzKyT9L1fy0Zd2K0WhrZ0lK9BHWIh2BwhWIZSPWPAKa3H4TePsUNTPX/w+6ntp+EOI90FFYT1xwKsiVVWI9cc/RWkpgJMKcSoqlSEpHX7JUDe0zg1OfXBkA4xMd2I9ihbPa2vLS1wMXQY2EZhBTadZeoPH3f5gvGKlMh5EnN3lPyXsFo0rSqNqta6TTMPzAaQ8AiThmvL7TZDfdDTF+pG4gkx5Ip+k1ioSwZ7fVJE2ARTAOBxw3YlJQ9rroSndAVZizJwsyzjeqvoCuigVaizJwsysWqnoCl0BVuLMl+jqwapnUD3qJ1mPerx9AKF9EK5Gs5pG0iiAXBxvGBEbp2lBf1hYDi12wiImI245zKstbLI402Fjb11xJjGBGZ7llnWaoXYNl0QQIziU4tbalQkA7wD4qZtkUjgRTGwhonkFZ2elIB3ow0LYLF1gdyv6TsENSpAIfSOmBSgXXPvT2YMbpWpMZF23STKQF90Tl3ncsxbNKPrESA2JwZUDZnfihXV3P7dRzt19jTHqnGoB9Zo/wAB/wCLeK0E1mBu4nbhNUbtiZaBhn/qjen0K8tm9Tgbmv8AkpG3XZPbyZPq3v8ANaAADfHi53omQ2TNzwqKxZTnIuI7mM9ioqtF4xisfKfVSABgg4Dk13HaVp9WxFGP2zsjMNWdcDtH8VUekclc6CtTW03Aloh2PWBzAjGe4opWwkVsurc7UiJvdnjCKth+EOI91TUdYKbqhYL8jaWODcNzoxVhbq/9nlsuxHZxnFZLliPXHP0Ktln9FWq84XhdMkQYnar4KDpKr9J17rcEe5U+lXyCEmR53Y7PU/WAdcdPTXz9wvJvHuxW60fZ20zDBAL7xxnEkSqd9YNtBOH0LR/qEo+z29sjEbNqzpzWX1gtj21q9NrrgNR2E9u868DGwA481Gy0sxmMIn8+KstKaNbaKxfTa+HElzg0YiLuF6MQQCJO9QO1Qp4l1ouGJcDdw3Tj3hFaRC5sH5KS43VekQCLcIOX5vJLOHW1DU4NUJtjd/kVwW1vf4Fb1jBIanQhRbBud4FO/S/2XeXzRpwSuOKGNodsb5hRValQjBrRxJPonYsEVCoChnOrfZb4n5JodVw6rRzlGwYJKzditFOnUrCo8N67msndt9fJXBp1jnA/PFUVbVarUqEucGklzsiRiSeX4J30pJs1c0tM0ngi+28ZbAcDPeN+C0DHtbTvHBoBM7gMSsvYNTmtLS4hzhhIJbjicgd29Xv6pJp3C50RByxCpf03+BLfp6SBRdTc0jHrAEk5RJGzuVXR0bdMik/Zi1wPhDSrerqlTdmCOBjyyXP6ngdlx5gHzTsZwGGkTJrN7pMeoTHWkQD0ruDmT80f/V2q3s1SOBe30coK9itI+tI77rp/ianUbYCTgKjDjspAHIwCTTABQztS21HEmrUEkk4g48xguGvaGubFIRPWDWUwXYHaAEZR0y4Teo1wdwpl38shZ8liSy6D6Bl1pq1BOV7xMAR5JlWx/wDp/ieB37giQ19dgllSnDvrCLwjcDljt3JrdWmQZOzEgNBHkVTyOKst3dA0/fLzh3B/fuSsNrb0paXtm7MBpaMCADJaJz37U6voWjTgvtb2gbL1MZ8G7Uqn6EG4llU/cD3eQwCr5RLazXbxJ3D3UtutDXWctaA83h1QYydOzcs8H2eIZZKtSdgpm73Ezhmnsr2jpBFmZTGQD3Ng+GR25LPQ2J7NaqjXQKZbuIYfVzirhlao4Y1HDuy9FWP0NbKpBNQU4B+jY6MdxMbMES3U2q8fFr1DlMOgHZi0T3bVXzM/4dWszTi+qcxm7DzKBr6Ss7ML4cQYhrXOx5CFcWbUam3FxvcW/n0VjZNWaVMy0GYjMgfwiB5I3ypZNtsE9Wi6TgCRcndiQimUK7+yxrRtJDneBGErYtsbRkAPAJ0AK5pZD+rdV/be7cesG+TQQpaWpVL64vYRju3Gc/Bad1RRucU8hTt1UoARcHKB5QkrRJPMPpmmVME4VCoH25tPMxzHH2UDNZKR2gLOw6s2HBEUqc5wqKvrNSbhnwQ9LXBgIvNdG8blbB1GsZSG/wAk4UFlTrmJwY6O8gFRu1yIGDftTOeeHus9QdRsP0dd/QiVjqmttUxAYJxGJ80jrrVxAujGZHp+dyOouo2H6vKRsDtyyFDW+uIk9wgd+1T/AK7tb8ul5MO/ZAV3F1Go/Rt66KAGJIG2fdZ6xis8ClWY97ZJxIBO3Y69tV0+y030yyHhuRAveRT0Q79L2cvu9PDu5xGWPBQW/WZrQeieHuBAggx4hMp6q0w7q2d7jvfDmj/CXeoKno6h079504mSC6InYAwARmi2/TPsNZtccJqUnbIu3TPGSE+rrvTDR1HEzlDfmrqnqtQAHw2mN4n1RlHQlMZNA7hDfQBX+xysRW1utFQ/AspzOJaXCMYywy70v0+3uddDGMJM5AZ8SYXobLE0bB6+qmFMDd4BNlv2Mv6wtLRekHSTWa0HDDE4xiOqBhx2KWlqI52NS0VTOcGJ8zgtuGjclG5XJ5/WTs/9HtBuyT+1edOO6QPJW9m1bpU+ywD7oa3ngMVaOjeeS4XjctTxHMgb9W05m6DxxUrbOBkAOULprJhqLUjWnupjam3RuTLyR5pxacXhMdUSupXEgwlNLVKQmFykjuJEJ12UjSQkUrqdcCSk8Sc8nMn8yuBo3JJLzz4cTiMT+diKpjAckkkVG6QEOMYYlDszH52FJJUV+Vq2mOrgM9yumWZop4Nb4BJJEdPH5WGjB2lcXZgnHLPFJJD0fS1osALSAAetlhsRQSSXf6c/txSNC6ko1wrgKSSUeMlIUklRk2qVEUklsGuXBmkkpR3YuLiSjfg4fNIJJKJpSCSSozTDmn0x7JJKodKac0kll0RuOK6kkh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285720" y="285729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The most popular attractions 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in our village are:</a:t>
            </a:r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72066" y="4929198"/>
            <a:ext cx="2928958" cy="107157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         the cultural</a:t>
            </a:r>
          </a:p>
          <a:p>
            <a:pPr>
              <a:buNone/>
            </a:pPr>
            <a:r>
              <a:rPr lang="en-US" dirty="0"/>
              <a:t>  village “</a:t>
            </a:r>
            <a:r>
              <a:rPr lang="en-US" dirty="0" err="1"/>
              <a:t>Akondisma</a:t>
            </a:r>
            <a:r>
              <a:rPr lang="en-US" dirty="0"/>
              <a:t>”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42910" y="4929198"/>
            <a:ext cx="7615262" cy="1400172"/>
          </a:xfrm>
        </p:spPr>
        <p:txBody>
          <a:bodyPr>
            <a:normAutofit/>
          </a:bodyPr>
          <a:lstStyle/>
          <a:p>
            <a:r>
              <a:rPr lang="en-US" dirty="0"/>
              <a:t>and the Historical , Ethnological , Folklore Museum .“SUN AND STONE”  festival takes place every summer.</a:t>
            </a:r>
            <a:endParaRPr lang="el-GR" dirty="0"/>
          </a:p>
          <a:p>
            <a:endParaRPr lang="el-GR" dirty="0"/>
          </a:p>
        </p:txBody>
      </p:sp>
      <p:pic>
        <p:nvPicPr>
          <p:cNvPr id="38914" name="Picture 2" descr="http://www.green-e.gr/m/photos/get_image/file/0e8aa145a81079515981e609115aa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4\Pictures\Φωτογραφίες Ιστορία σχολείου\Διδακτήριο\P1030456.JPG"/>
          <p:cNvPicPr>
            <a:picLocks noChangeAspect="1" noChangeArrowheads="1"/>
          </p:cNvPicPr>
          <p:nvPr/>
        </p:nvPicPr>
        <p:blipFill>
          <a:blip r:embed="rId2" cstate="print"/>
          <a:srcRect l="2751" t="9051" r="2751" b="16400"/>
          <a:stretch>
            <a:fillRect/>
          </a:stretch>
        </p:blipFill>
        <p:spPr bwMode="auto">
          <a:xfrm>
            <a:off x="3563888" y="260648"/>
            <a:ext cx="5580112" cy="330156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SCHOOL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1"/>
          </p:nvPr>
        </p:nvSpPr>
        <p:spPr>
          <a:xfrm>
            <a:off x="395536" y="3501008"/>
            <a:ext cx="8388424" cy="28803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age of our pupils is between 6 to 12 and this year there are 160 pupils and 10 classes in total. </a:t>
            </a:r>
            <a:endParaRPr lang="el-GR" dirty="0"/>
          </a:p>
          <a:p>
            <a:r>
              <a:rPr lang="el-GR" dirty="0"/>
              <a:t> </a:t>
            </a:r>
            <a:r>
              <a:rPr lang="en-US" dirty="0"/>
              <a:t>There 20 teachers in the school that teach different subjects. </a:t>
            </a:r>
            <a:endParaRPr lang="el-GR" dirty="0"/>
          </a:p>
          <a:p>
            <a:r>
              <a:rPr lang="en-US" dirty="0"/>
              <a:t>There is also a class for pupils with learning difficulties and a special class for refugees and immigrants that do not speak Greek.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Immigrants and </a:t>
            </a:r>
            <a:br>
              <a:rPr lang="en-US" dirty="0"/>
            </a:br>
            <a:r>
              <a:rPr lang="en-US" dirty="0"/>
              <a:t>refugees</a:t>
            </a:r>
            <a:endParaRPr lang="el-GR" dirty="0"/>
          </a:p>
        </p:txBody>
      </p:sp>
      <p:pic>
        <p:nvPicPr>
          <p:cNvPr id="5" name="4 - Θέση περιεχομένου" descr="25158355_375620572863677_758780564633745777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44073" y="1340768"/>
            <a:ext cx="3499927" cy="5116948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0" y="1412776"/>
            <a:ext cx="5796136" cy="4857403"/>
          </a:xfrm>
        </p:spPr>
        <p:txBody>
          <a:bodyPr>
            <a:normAutofit fontScale="92500"/>
          </a:bodyPr>
          <a:lstStyle/>
          <a:p>
            <a:r>
              <a:rPr lang="en-US" dirty="0"/>
              <a:t> Forty pupils come from other countries and in particular 25 are immigrants and 15 are refugees.</a:t>
            </a:r>
          </a:p>
          <a:p>
            <a:r>
              <a:rPr lang="en-US" dirty="0"/>
              <a:t>Difficulties</a:t>
            </a:r>
          </a:p>
          <a:p>
            <a:pPr lvl="1"/>
            <a:r>
              <a:rPr lang="en-US" dirty="0"/>
              <a:t>The fact that most of the refugees consider Greece as a «transit» country</a:t>
            </a:r>
            <a:endParaRPr lang="el-GR" dirty="0"/>
          </a:p>
          <a:p>
            <a:pPr lvl="1"/>
            <a:r>
              <a:rPr lang="en-US" dirty="0"/>
              <a:t>The traumatic experiences and mental injuries they had</a:t>
            </a:r>
            <a:endParaRPr lang="el-GR" dirty="0"/>
          </a:p>
          <a:p>
            <a:pPr lvl="1"/>
            <a:r>
              <a:rPr lang="en-US" dirty="0"/>
              <a:t>The possibility that that they were not attending school for a long time</a:t>
            </a:r>
            <a:endParaRPr lang="el-GR" dirty="0"/>
          </a:p>
          <a:p>
            <a:pPr lvl="1"/>
            <a:r>
              <a:rPr lang="en-US" dirty="0"/>
              <a:t>The fact that they do not speak Greek.</a:t>
            </a:r>
            <a:endParaRPr lang="el-GR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496" y="227013"/>
            <a:ext cx="9217024" cy="1113755"/>
          </a:xfrm>
        </p:spPr>
        <p:txBody>
          <a:bodyPr>
            <a:normAutofit/>
          </a:bodyPr>
          <a:lstStyle/>
          <a:p>
            <a:r>
              <a:rPr lang="en-US" dirty="0"/>
              <a:t>Teaching program for refugees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79512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welcomed refugee pupils with love and made sure that they feel comfortable</a:t>
            </a:r>
            <a:r>
              <a:rPr lang="el-GR" dirty="0"/>
              <a:t>.</a:t>
            </a:r>
          </a:p>
          <a:p>
            <a:r>
              <a:rPr lang="en-US" dirty="0"/>
              <a:t>We try to differentiate our teaching in order to fulfill all pupils’ needs.</a:t>
            </a:r>
            <a:endParaRPr lang="el-GR" dirty="0"/>
          </a:p>
          <a:p>
            <a:r>
              <a:rPr lang="en-US" dirty="0"/>
              <a:t>Refugee pupils attend all six grades, according to their age. </a:t>
            </a:r>
            <a:endParaRPr lang="el-GR" dirty="0"/>
          </a:p>
          <a:p>
            <a:r>
              <a:rPr lang="en-US" dirty="0"/>
              <a:t>At first, they are taught Greek in their special class and get extra help in maths. Then, they have P.E., English, maths, ICT and art with the rest of their classmates. 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165960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CE4EA7-8C26-4AB8-A350-0AC6AA4B26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TS010165960</Template>
  <TotalTime>0</TotalTime>
  <Words>406</Words>
  <Application>Microsoft Office PowerPoint</Application>
  <PresentationFormat>Προβολή στην οθόνη (4:3)</PresentationFormat>
  <Paragraphs>68</Paragraphs>
  <Slides>11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TS010165960</vt:lpstr>
      <vt:lpstr>Greece-εllada </vt:lpstr>
      <vt:lpstr>Location of greece</vt:lpstr>
      <vt:lpstr>Our school is located in Nea karvali, kavala.</vt:lpstr>
      <vt:lpstr> Nea karvali</vt:lpstr>
      <vt:lpstr>Παρουσίαση του PowerPoint</vt:lpstr>
      <vt:lpstr>Παρουσίαση του PowerPoint</vt:lpstr>
      <vt:lpstr>OUR SCHOOL</vt:lpstr>
      <vt:lpstr>Immigrants and  refugees</vt:lpstr>
      <vt:lpstr>Teaching program for refugees</vt:lpstr>
      <vt:lpstr>Sources: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2012-11-19T17:02:16Z</dcterms:created>
  <dcterms:modified xsi:type="dcterms:W3CDTF">2019-06-04T06:08:46Z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TC101659609990</vt:lpwstr>
  </property>
</Properties>
</file>